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</p:sldIdLst>
  <p:sldSz cy="5143500" cx="9144000"/>
  <p:notesSz cx="6858000" cy="9144000"/>
  <p:embeddedFontLst>
    <p:embeddedFont>
      <p:font typeface="Source Code Pro"/>
      <p:regular r:id="rId10"/>
      <p:bold r:id="rId11"/>
      <p:italic r:id="rId12"/>
      <p:boldItalic r:id="rId13"/>
    </p:embeddedFont>
    <p:embeddedFont>
      <p:font typeface="Oswald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AA913E3-B30B-4D60-8C16-4580E35B10DC}">
  <a:tblStyle styleId="{9AA913E3-B30B-4D60-8C16-4580E35B10D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ourceCodePro-bold.fntdata"/><Relationship Id="rId10" Type="http://schemas.openxmlformats.org/officeDocument/2006/relationships/font" Target="fonts/SourceCodePro-regular.fntdata"/><Relationship Id="rId13" Type="http://schemas.openxmlformats.org/officeDocument/2006/relationships/font" Target="fonts/SourceCodePro-boldItalic.fntdata"/><Relationship Id="rId12" Type="http://schemas.openxmlformats.org/officeDocument/2006/relationships/font" Target="fonts/SourceCodePr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Oswald-bold.fntdata"/><Relationship Id="rId14" Type="http://schemas.openxmlformats.org/officeDocument/2006/relationships/font" Target="fonts/Oswald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ca3e2c9de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ca3e2c9de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8ca3e2c9de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8ca3e2c9de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525" y="93372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/>
              <a:t>Су тұтыну мөлшері мен тәртібі </a:t>
            </a:r>
            <a:endParaRPr sz="4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311700" y="112425"/>
            <a:ext cx="8696400" cy="49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marR="127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Сумен жабдықтау жүйелерін жобалаудың алғашқы кезеңі тұтынушыларға судың қажетті мөлшерін анықтау жатады. </a:t>
            </a:r>
            <a:r>
              <a:rPr b="1" i="1" lang="ru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Су тұтыну мөлшері</a:t>
            </a:r>
            <a:r>
              <a:rPr b="1" lang="ru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дегеніміз уақыт бірлігіндегі әртүрлі мүдделерге немесе шығарылатын өнімнің бір бөлігіне жұмсалынатын судың мөлшері. Жалпы елді-мекеннің шығыны келесі шығындардан тұрады: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12700" rtl="0" algn="just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ru" sz="11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ru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халық тұратын үйлер мен қоғамдық үйлердегі шаруашылық пен ауыз суының шығыны;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1270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ru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тұрғын жердің территориясын (көшелерді, алаңдарды, өсімдіктерді) суарып, жууға кететін, фонтандардың жұмысына кететін шығындар;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1270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ru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өндіріс орнына қажетті шығындар;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1270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ru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өртке қарсы шығындар. 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9650" y="3331000"/>
            <a:ext cx="2768450" cy="1700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6300" y="462750"/>
            <a:ext cx="2377699" cy="22635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4" name="Google Shape;74;p15"/>
          <p:cNvGraphicFramePr/>
          <p:nvPr/>
        </p:nvGraphicFramePr>
        <p:xfrm>
          <a:off x="1226250" y="1127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{9AA913E3-B30B-4D60-8C16-4580E35B10DC}</a:tableStyleId>
              </a:tblPr>
              <a:tblGrid>
                <a:gridCol w="3511525"/>
                <a:gridCol w="2214650"/>
              </a:tblGrid>
              <a:tr h="718625">
                <a:tc>
                  <a:txBody>
                    <a:bodyPr/>
                    <a:lstStyle/>
                    <a:p>
                      <a:pPr indent="0" lvl="0" marL="0" marR="12700" rtl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Аудандардың жабдықталу дәрежесі</a:t>
                      </a:r>
                      <a:endParaRPr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12700" rtl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1 тұрғынға қажетті су мөлшері, л/тәу.</a:t>
                      </a:r>
                      <a:endParaRPr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85050">
                <a:tc>
                  <a:txBody>
                    <a:bodyPr/>
                    <a:lstStyle/>
                    <a:p>
                      <a:pPr indent="0" lvl="0" marL="0" marR="12700" rtl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/>
                        <a:t>Үйлер ішкі су құбырымен және канализациямен жабдықталған:</a:t>
                      </a:r>
                      <a:endParaRPr b="1" sz="1100"/>
                    </a:p>
                    <a:p>
                      <a:pPr indent="0" lvl="0" marL="0" marR="12700" rtl="0" algn="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/>
                        <a:t>Жергілікті су ысытқышы бар</a:t>
                      </a:r>
                      <a:endParaRPr b="1" sz="1100"/>
                    </a:p>
                    <a:p>
                      <a:pPr indent="0" lvl="0" marL="0" marR="12700" rtl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ru" sz="1100"/>
                        <a:t>орталықтандырылған ыстық су жүйесімен жабдықталған</a:t>
                      </a:r>
                      <a:endParaRPr b="1" sz="11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1270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marR="1270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100 – 150</a:t>
                      </a:r>
                      <a:endParaRPr/>
                    </a:p>
                    <a:p>
                      <a:pPr indent="0" lvl="0" marL="0" marR="1270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 1</a:t>
                      </a:r>
                      <a:r>
                        <a:rPr lang="ru"/>
                        <a:t>50-280</a:t>
                      </a:r>
                      <a:endParaRPr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5" name="Google Shape;75;p15"/>
          <p:cNvSpPr txBox="1"/>
          <p:nvPr/>
        </p:nvSpPr>
        <p:spPr>
          <a:xfrm>
            <a:off x="103050" y="3855025"/>
            <a:ext cx="89379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/>
              <a:t>Көшедегі су колонкасынан қамтамасыз ететін үйлердегі бір тұрғынның бір тәуліктегі тұтынатын су мөлшері 30 – 50л. 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/>
              <a:t>	Өндіріс орындарында технология мүддесіне жаратылатын судың шығыны өндірістің түріне, қабылданған технологиялық үрдіске, судың сапасына, сумен жабдықтау жүйенің түріне байланысты.</a:t>
            </a:r>
            <a:endParaRPr b="1" sz="1500"/>
          </a:p>
        </p:txBody>
      </p:sp>
      <p:sp>
        <p:nvSpPr>
          <p:cNvPr id="76" name="Google Shape;76;p15"/>
          <p:cNvSpPr txBox="1"/>
          <p:nvPr/>
        </p:nvSpPr>
        <p:spPr>
          <a:xfrm>
            <a:off x="206100" y="190875"/>
            <a:ext cx="89379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/>
              <a:t>Шаруашылық пен ауыз суының тұтыну мөлшерін елді мекеннің жабдықталу дәрежесіне байланысты қабылдайды. 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/>
              <a:t>Шаруашылық ауыз су тұтыну мөлшері</a:t>
            </a:r>
            <a:endParaRPr b="1" sz="1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